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357" r:id="rId3"/>
    <p:sldId id="358" r:id="rId4"/>
    <p:sldId id="359" r:id="rId5"/>
    <p:sldId id="360" r:id="rId6"/>
    <p:sldId id="347" r:id="rId7"/>
    <p:sldId id="356" r:id="rId8"/>
    <p:sldId id="346" r:id="rId9"/>
    <p:sldId id="376" r:id="rId10"/>
    <p:sldId id="375" r:id="rId11"/>
    <p:sldId id="385" r:id="rId12"/>
    <p:sldId id="33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114" d="100"/>
          <a:sy n="114"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niel\Dropbox\Working_papers\IBLI%20Basis%20summary\Basis%20Brief%20IBLI%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6147714722756"/>
          <c:y val="4.4783707834552253E-2"/>
          <c:w val="0.63633871796953212"/>
          <c:h val="0.76427667588542525"/>
        </c:manualLayout>
      </c:layout>
      <c:lineChart>
        <c:grouping val="standard"/>
        <c:varyColors val="0"/>
        <c:ser>
          <c:idx val="1"/>
          <c:order val="0"/>
          <c:tx>
            <c:strRef>
              <c:f>Sheet1!$S$7</c:f>
              <c:strCache>
                <c:ptCount val="1"/>
                <c:pt idx="0">
                  <c:v>Marsabit Cumulative Adoption (2010-2013)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Sheet1!$S$8:$S$15</c:f>
              <c:numCache>
                <c:formatCode>0%</c:formatCode>
                <c:ptCount val="8"/>
                <c:pt idx="0">
                  <c:v>0.31219512195121951</c:v>
                </c:pt>
                <c:pt idx="1">
                  <c:v>0.31219512195121951</c:v>
                </c:pt>
                <c:pt idx="2">
                  <c:v>0.4</c:v>
                </c:pt>
                <c:pt idx="3">
                  <c:v>0.48170731707317072</c:v>
                </c:pt>
                <c:pt idx="4">
                  <c:v>0.48170731707317072</c:v>
                </c:pt>
                <c:pt idx="5">
                  <c:v>0.50609756097560976</c:v>
                </c:pt>
                <c:pt idx="6">
                  <c:v>0.52195121951219514</c:v>
                </c:pt>
                <c:pt idx="7">
                  <c:v>0.53292682926829271</c:v>
                </c:pt>
              </c:numCache>
            </c:numRef>
          </c:val>
          <c:smooth val="0"/>
          <c:extLst>
            <c:ext xmlns:c16="http://schemas.microsoft.com/office/drawing/2014/chart" uri="{C3380CC4-5D6E-409C-BE32-E72D297353CC}">
              <c16:uniqueId val="{00000000-3AF0-4D32-8179-9639DD6F888D}"/>
            </c:ext>
          </c:extLst>
        </c:ser>
        <c:ser>
          <c:idx val="0"/>
          <c:order val="1"/>
          <c:tx>
            <c:strRef>
              <c:f>Sheet1!$T$7</c:f>
              <c:strCache>
                <c:ptCount val="1"/>
                <c:pt idx="0">
                  <c:v>Marsabit Cumulative Disadoption</c:v>
                </c:pt>
              </c:strCache>
            </c:strRef>
          </c:tx>
          <c:spPr>
            <a:ln w="28575" cap="rnd">
              <a:solidFill>
                <a:schemeClr val="accent1"/>
              </a:solidFill>
              <a:prstDash val="sysDot"/>
              <a:round/>
            </a:ln>
            <a:effectLst/>
          </c:spPr>
          <c:marker>
            <c:symbol val="x"/>
            <c:size val="7"/>
            <c:spPr>
              <a:noFill/>
              <a:ln w="19050">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Sheet1!$T$8:$T$15</c:f>
              <c:numCache>
                <c:formatCode>General</c:formatCode>
                <c:ptCount val="8"/>
                <c:pt idx="2" formatCode="0%">
                  <c:v>0.23780487804878048</c:v>
                </c:pt>
                <c:pt idx="3" formatCode="0%">
                  <c:v>0.20487804878048779</c:v>
                </c:pt>
                <c:pt idx="4" formatCode="0%">
                  <c:v>0.31829268292682927</c:v>
                </c:pt>
                <c:pt idx="5" formatCode="0%">
                  <c:v>0.40853658536585363</c:v>
                </c:pt>
                <c:pt idx="6" formatCode="0%">
                  <c:v>0.37682926829268293</c:v>
                </c:pt>
                <c:pt idx="7" formatCode="0%">
                  <c:v>0.43170731707317073</c:v>
                </c:pt>
              </c:numCache>
            </c:numRef>
          </c:val>
          <c:smooth val="0"/>
          <c:extLst>
            <c:ext xmlns:c16="http://schemas.microsoft.com/office/drawing/2014/chart" uri="{C3380CC4-5D6E-409C-BE32-E72D297353CC}">
              <c16:uniqueId val="{00000001-3AF0-4D32-8179-9639DD6F888D}"/>
            </c:ext>
          </c:extLst>
        </c:ser>
        <c:ser>
          <c:idx val="2"/>
          <c:order val="2"/>
          <c:tx>
            <c:strRef>
              <c:f>Sheet1!$U$7</c:f>
              <c:strCache>
                <c:ptCount val="1"/>
                <c:pt idx="0">
                  <c:v>Borana Cumulative Adoption (2012-2014)</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Sheet1!$U$8:$U$15</c:f>
              <c:numCache>
                <c:formatCode>0%</c:formatCode>
                <c:ptCount val="8"/>
                <c:pt idx="0">
                  <c:v>0.28016359918200406</c:v>
                </c:pt>
                <c:pt idx="1">
                  <c:v>0.40081799591002043</c:v>
                </c:pt>
                <c:pt idx="2">
                  <c:v>0.44171779141104295</c:v>
                </c:pt>
                <c:pt idx="3">
                  <c:v>0.47239263803680981</c:v>
                </c:pt>
              </c:numCache>
            </c:numRef>
          </c:val>
          <c:smooth val="0"/>
          <c:extLst>
            <c:ext xmlns:c16="http://schemas.microsoft.com/office/drawing/2014/chart" uri="{C3380CC4-5D6E-409C-BE32-E72D297353CC}">
              <c16:uniqueId val="{00000002-3AF0-4D32-8179-9639DD6F888D}"/>
            </c:ext>
          </c:extLst>
        </c:ser>
        <c:ser>
          <c:idx val="3"/>
          <c:order val="3"/>
          <c:tx>
            <c:strRef>
              <c:f>Sheet1!$V$7</c:f>
              <c:strCache>
                <c:ptCount val="1"/>
                <c:pt idx="0">
                  <c:v>Borana Cumulative Disadoption</c:v>
                </c:pt>
              </c:strCache>
            </c:strRef>
          </c:tx>
          <c:spPr>
            <a:ln w="25400" cap="rnd">
              <a:solidFill>
                <a:schemeClr val="accent6">
                  <a:lumMod val="75000"/>
                </a:schemeClr>
              </a:solidFill>
              <a:prstDash val="sysDot"/>
              <a:round/>
            </a:ln>
            <a:effectLst/>
          </c:spPr>
          <c:marker>
            <c:symbol val="x"/>
            <c:size val="7"/>
            <c:spPr>
              <a:noFill/>
              <a:ln w="19050">
                <a:solidFill>
                  <a:schemeClr val="accent6">
                    <a:lumMod val="75000"/>
                  </a:schemeClr>
                </a:solidFill>
                <a:prstDash val="solid"/>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Sheet1!$V$8:$V$15</c:f>
              <c:numCache>
                <c:formatCode>General</c:formatCode>
                <c:ptCount val="8"/>
                <c:pt idx="2" formatCode="0%">
                  <c:v>0.20858895705521471</c:v>
                </c:pt>
                <c:pt idx="3" formatCode="0%">
                  <c:v>0.31697341513292432</c:v>
                </c:pt>
              </c:numCache>
            </c:numRef>
          </c:val>
          <c:smooth val="0"/>
          <c:extLst>
            <c:ext xmlns:c16="http://schemas.microsoft.com/office/drawing/2014/chart" uri="{C3380CC4-5D6E-409C-BE32-E72D297353CC}">
              <c16:uniqueId val="{00000003-3AF0-4D32-8179-9639DD6F888D}"/>
            </c:ext>
          </c:extLst>
        </c:ser>
        <c:dLbls>
          <c:showLegendKey val="0"/>
          <c:showVal val="0"/>
          <c:showCatName val="0"/>
          <c:showSerName val="0"/>
          <c:showPercent val="0"/>
          <c:showBubbleSize val="0"/>
        </c:dLbls>
        <c:marker val="1"/>
        <c:smooth val="0"/>
        <c:axId val="341356080"/>
        <c:axId val="515674496"/>
      </c:lineChart>
      <c:catAx>
        <c:axId val="341356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Semi-Annual sales Season Since Product Launch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5674496"/>
        <c:crosses val="autoZero"/>
        <c:auto val="1"/>
        <c:lblAlgn val="ctr"/>
        <c:lblOffset val="100"/>
        <c:noMultiLvlLbl val="0"/>
      </c:catAx>
      <c:valAx>
        <c:axId val="5156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Rate Among </a:t>
                </a:r>
                <a:r>
                  <a:rPr lang="en-US" sz="1200" baseline="0">
                    <a:solidFill>
                      <a:schemeClr val="tx1"/>
                    </a:solidFill>
                  </a:rPr>
                  <a:t>Survey Houeholds (%)</a:t>
                </a:r>
                <a:endParaRPr lang="en-US" sz="120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1356080"/>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0.75803985898821469"/>
          <c:y val="4.1727609792416138E-2"/>
          <c:w val="0.22638657300190418"/>
          <c:h val="0.81298034002530029"/>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1/18/2023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26230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63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12</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82963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58504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1/18/2023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1/18/2023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1/18/2023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1/18/2023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1/18/2023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1/18/2023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1/18/2023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1/18/2023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1/18/2023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1/18/2023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1/18/2023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1/18/2023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323439"/>
          </a:xfrm>
          <a:prstGeom prst="rect">
            <a:avLst/>
          </a:prstGeom>
          <a:noFill/>
          <a:ln w="9525">
            <a:noFill/>
            <a:miter lim="800000"/>
            <a:headEnd/>
            <a:tailEnd/>
          </a:ln>
        </p:spPr>
        <p:txBody>
          <a:bodyPr>
            <a:spAutoFit/>
          </a:bodyPr>
          <a:lstStyle/>
          <a:p>
            <a:pPr algn="ctr"/>
            <a:r>
              <a:rPr lang="en-US" sz="4000" b="1" dirty="0">
                <a:solidFill>
                  <a:schemeClr val="bg1"/>
                </a:solidFill>
                <a:latin typeface="+mn-lt"/>
              </a:rPr>
              <a:t>The origins and impacts of Index-Based Livestock Insurance</a:t>
            </a:r>
          </a:p>
        </p:txBody>
      </p:sp>
      <p:sp>
        <p:nvSpPr>
          <p:cNvPr id="14343" name="TextBox 9"/>
          <p:cNvSpPr txBox="1">
            <a:spLocks noChangeArrowheads="1"/>
          </p:cNvSpPr>
          <p:nvPr/>
        </p:nvSpPr>
        <p:spPr bwMode="auto">
          <a:xfrm>
            <a:off x="195882" y="4429559"/>
            <a:ext cx="8686800" cy="2769989"/>
          </a:xfrm>
          <a:prstGeom prst="rect">
            <a:avLst/>
          </a:prstGeom>
          <a:noFill/>
          <a:ln w="9525">
            <a:noFill/>
            <a:miter lim="800000"/>
            <a:headEnd/>
            <a:tailEnd/>
          </a:ln>
        </p:spPr>
        <p:txBody>
          <a:bodyPr>
            <a:spAutoFit/>
          </a:bodyPr>
          <a:lstStyle/>
          <a:p>
            <a:pPr algn="ctr"/>
            <a:r>
              <a:rPr lang="en-US" sz="2400" dirty="0">
                <a:latin typeface="+mn-lt"/>
              </a:rPr>
              <a:t>Prof. Christopher B. Barrett, Cornell University</a:t>
            </a:r>
          </a:p>
          <a:p>
            <a:pPr algn="ctr"/>
            <a:r>
              <a:rPr lang="en-US" sz="2400" dirty="0">
                <a:latin typeface="+mn-lt"/>
              </a:rPr>
              <a:t>Invited talk to conference on</a:t>
            </a:r>
          </a:p>
          <a:p>
            <a:pPr algn="ctr"/>
            <a:r>
              <a:rPr lang="en-US" sz="2400" dirty="0">
                <a:latin typeface="+mn-lt"/>
              </a:rPr>
              <a:t>Index-Based Livestock Insurance (IBLI): </a:t>
            </a:r>
          </a:p>
          <a:p>
            <a:pPr algn="ctr"/>
            <a:r>
              <a:rPr lang="en-US" sz="2400" dirty="0">
                <a:latin typeface="+mn-lt"/>
              </a:rPr>
              <a:t>Deepening Knowledge and Capacity</a:t>
            </a:r>
          </a:p>
          <a:p>
            <a:pPr algn="ctr"/>
            <a:r>
              <a:rPr lang="en-US" sz="2400" dirty="0">
                <a:latin typeface="+mn-lt"/>
              </a:rPr>
              <a:t>Wangari Mathai Institute, University of Nairobi</a:t>
            </a:r>
            <a:endParaRPr lang="nl-NL" sz="2400" dirty="0">
              <a:latin typeface="+mn-lt"/>
            </a:endParaRPr>
          </a:p>
          <a:p>
            <a:pPr algn="ctr"/>
            <a:r>
              <a:rPr lang="en-US" sz="2400">
                <a:latin typeface="+mn-lt"/>
              </a:rPr>
              <a:t>January </a:t>
            </a:r>
            <a:r>
              <a:rPr lang="en-US" sz="2400" dirty="0">
                <a:latin typeface="+mn-lt"/>
              </a:rPr>
              <a:t>25, 2023</a:t>
            </a:r>
          </a:p>
          <a:p>
            <a:pPr algn="ctr"/>
            <a:endParaRPr lang="en-US" sz="3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278890" y="14592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0000"/>
              </a:solidFill>
            </a:endParaRPr>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Despite imperfect/incomplete risk transfer</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Covariate risk is important but household losses vary a lot …</a:t>
            </a:r>
          </a:p>
        </p:txBody>
      </p:sp>
      <p:sp>
        <p:nvSpPr>
          <p:cNvPr id="2" name="TextBox 1"/>
          <p:cNvSpPr txBox="1"/>
          <p:nvPr/>
        </p:nvSpPr>
        <p:spPr>
          <a:xfrm>
            <a:off x="311607" y="6221893"/>
            <a:ext cx="2743200" cy="523220"/>
          </a:xfrm>
          <a:prstGeom prst="rect">
            <a:avLst/>
          </a:prstGeom>
          <a:noFill/>
        </p:spPr>
        <p:txBody>
          <a:bodyPr wrap="square" rtlCol="0">
            <a:spAutoFit/>
          </a:bodyPr>
          <a:lstStyle/>
          <a:p>
            <a:r>
              <a:rPr lang="en-US" sz="1400" dirty="0">
                <a:latin typeface="+mn-lt"/>
              </a:rPr>
              <a:t>Jensen, Barrett &amp; </a:t>
            </a:r>
            <a:r>
              <a:rPr lang="en-US" sz="1400" dirty="0" err="1">
                <a:latin typeface="+mn-lt"/>
              </a:rPr>
              <a:t>Mude</a:t>
            </a:r>
            <a:r>
              <a:rPr lang="en-US" sz="1400" dirty="0">
                <a:latin typeface="+mn-lt"/>
              </a:rPr>
              <a:t> </a:t>
            </a:r>
            <a:r>
              <a:rPr lang="en-US" sz="1400" i="1" dirty="0">
                <a:latin typeface="+mn-lt"/>
              </a:rPr>
              <a:t>AJAE</a:t>
            </a:r>
            <a:r>
              <a:rPr lang="en-US" sz="1400" dirty="0">
                <a:latin typeface="+mn-lt"/>
              </a:rPr>
              <a:t> 2016; Jensen, </a:t>
            </a:r>
            <a:r>
              <a:rPr lang="en-US" sz="1400" dirty="0" err="1">
                <a:latin typeface="+mn-lt"/>
              </a:rPr>
              <a:t>Mude</a:t>
            </a:r>
            <a:r>
              <a:rPr lang="en-US" sz="1400" dirty="0">
                <a:latin typeface="+mn-lt"/>
              </a:rPr>
              <a:t> &amp; Barrett </a:t>
            </a:r>
            <a:r>
              <a:rPr lang="en-US" sz="1400" i="1" dirty="0">
                <a:latin typeface="+mn-lt"/>
              </a:rPr>
              <a:t>FP</a:t>
            </a:r>
            <a:r>
              <a:rPr lang="en-US" sz="1400" dirty="0">
                <a:latin typeface="+mn-lt"/>
              </a:rPr>
              <a:t> 2017</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419600" y="990600"/>
            <a:ext cx="45720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 even for a given </a:t>
            </a:r>
            <a:r>
              <a:rPr lang="en-US" sz="2400" b="1" dirty="0" err="1">
                <a:latin typeface="+mn-lt"/>
                <a:cs typeface="Arial" pitchFamily="34" charset="0"/>
              </a:rPr>
              <a:t>hh</a:t>
            </a:r>
            <a:r>
              <a:rPr lang="en-US" sz="2400" b="1" dirty="0">
                <a:latin typeface="+mn-lt"/>
                <a:cs typeface="Arial" pitchFamily="34" charset="0"/>
              </a:rPr>
              <a:t> over time ...</a:t>
            </a:r>
            <a:endParaRPr lang="en-US" sz="2400" dirty="0">
              <a:latin typeface="+mn-lt"/>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058569" y="3854494"/>
            <a:ext cx="3733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a:ln>
                  <a:noFill/>
                </a:ln>
                <a:solidFill>
                  <a:schemeClr val="tx1"/>
                </a:solidFill>
                <a:effectLst/>
                <a:latin typeface="Arial" pitchFamily="34" charset="0"/>
                <a:ea typeface="SimSun" pitchFamily="2" charset="-122"/>
                <a:cs typeface="Arial" pitchFamily="34" charset="0"/>
              </a:rPr>
              <a:t> Household-season</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herd loss rate spreads (mean in red</a:t>
            </a:r>
            <a:r>
              <a:rPr lang="en-US" altLang="zh-CN" sz="1000" dirty="0">
                <a:latin typeface="Arial" pitchFamily="34" charset="0"/>
                <a:ea typeface="SimSun" pitchFamily="2" charset="-122"/>
                <a:cs typeface="Arial" pitchFamily="34" charset="0"/>
              </a:rPr>
              <a:t>,</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±1 SD in blue), ordered by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hh</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av</a:t>
            </a:r>
            <a:r>
              <a:rPr lang="en-US" altLang="zh-CN" sz="1000" dirty="0" err="1">
                <a:latin typeface="Arial" pitchFamily="34" charset="0"/>
                <a:ea typeface="SimSun" pitchFamily="2" charset="-122"/>
                <a:cs typeface="Arial" pitchFamily="34" charset="0"/>
              </a:rPr>
              <a:t>g</a:t>
            </a:r>
            <a:r>
              <a:rPr lang="en-US" altLang="zh-CN" sz="1000" dirty="0">
                <a:latin typeface="Arial" pitchFamily="34" charset="0"/>
                <a:ea typeface="SimSun" pitchFamily="2" charset="-122"/>
                <a:cs typeface="Arial" pitchFamily="34" charset="0"/>
              </a:rPr>
              <a:t> loss rate (top), and distribution of </a:t>
            </a:r>
            <a:r>
              <a:rPr lang="en-US" altLang="zh-CN" sz="1000" dirty="0" err="1">
                <a:latin typeface="Arial" pitchFamily="34" charset="0"/>
                <a:ea typeface="SimSun" pitchFamily="2" charset="-122"/>
                <a:cs typeface="Arial" pitchFamily="34" charset="0"/>
              </a:rPr>
              <a:t>hh</a:t>
            </a:r>
            <a:r>
              <a:rPr lang="en-US" altLang="zh-CN" sz="1000" dirty="0">
                <a:latin typeface="Arial" pitchFamily="34" charset="0"/>
                <a:ea typeface="SimSun" pitchFamily="2" charset="-122"/>
                <a:cs typeface="Arial" pitchFamily="34" charset="0"/>
              </a:rPr>
              <a:t> </a:t>
            </a:r>
            <a:r>
              <a:rPr lang="en-US" altLang="zh-CN" sz="1000" dirty="0" err="1">
                <a:latin typeface="Arial" pitchFamily="34" charset="0"/>
                <a:ea typeface="SimSun" pitchFamily="2" charset="-122"/>
                <a:cs typeface="Arial" pitchFamily="34" charset="0"/>
              </a:rPr>
              <a:t>avg</a:t>
            </a:r>
            <a:r>
              <a:rPr lang="en-US" altLang="zh-CN" sz="1000" dirty="0">
                <a:latin typeface="Arial" pitchFamily="34" charset="0"/>
                <a:ea typeface="SimSun" pitchFamily="2" charset="-122"/>
                <a:cs typeface="Arial" pitchFamily="34" charset="0"/>
              </a:rPr>
              <a:t> loss rates (bottom). </a:t>
            </a:r>
            <a:endParaRPr kumimoji="0" lang="en-US" altLang="zh-CN"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5105400" y="1435680"/>
            <a:ext cx="3441900" cy="2417405"/>
          </a:xfrm>
          <a:prstGeom prst="rect">
            <a:avLst/>
          </a:prstGeom>
        </p:spPr>
      </p:pic>
      <p:sp>
        <p:nvSpPr>
          <p:cNvPr id="4" name="TextBox 3">
            <a:extLst>
              <a:ext uri="{FF2B5EF4-FFF2-40B4-BE49-F238E27FC236}">
                <a16:creationId xmlns:a16="http://schemas.microsoft.com/office/drawing/2014/main" id="{0E159884-1DF4-05F1-D008-6BBB258E8CA9}"/>
              </a:ext>
            </a:extLst>
          </p:cNvPr>
          <p:cNvSpPr txBox="1"/>
          <p:nvPr/>
        </p:nvSpPr>
        <p:spPr>
          <a:xfrm>
            <a:off x="4736386" y="4631077"/>
            <a:ext cx="4457904" cy="2215991"/>
          </a:xfrm>
          <a:prstGeom prst="rect">
            <a:avLst/>
          </a:prstGeom>
          <a:noFill/>
        </p:spPr>
        <p:txBody>
          <a:bodyPr wrap="square" rtlCol="0">
            <a:spAutoFit/>
          </a:bodyPr>
          <a:lstStyle/>
          <a:p>
            <a:r>
              <a:rPr lang="en-US" sz="2000" b="1" dirty="0">
                <a:latin typeface="+mn-lt"/>
              </a:rPr>
              <a:t>Result: IBLI </a:t>
            </a:r>
            <a:r>
              <a:rPr lang="en-US" sz="2000" b="1" dirty="0" err="1">
                <a:latin typeface="+mn-lt"/>
              </a:rPr>
              <a:t>hhs</a:t>
            </a:r>
            <a:r>
              <a:rPr lang="en-US" sz="2000" b="1" dirty="0">
                <a:latin typeface="+mn-lt"/>
              </a:rPr>
              <a:t> still hold most risk: 62-77% of total risk exposure remains</a:t>
            </a:r>
          </a:p>
          <a:p>
            <a:endParaRPr lang="en-US" sz="2000" b="1" dirty="0">
              <a:latin typeface="+mn-lt"/>
            </a:endParaRPr>
          </a:p>
          <a:p>
            <a:r>
              <a:rPr lang="en-US" sz="2000" b="1" dirty="0">
                <a:latin typeface="+mn-lt"/>
              </a:rPr>
              <a:t>Most basis risk is idiosyncratic and random, not targetable or correctable. So IBLI can’t stand alone intervention.</a:t>
            </a:r>
          </a:p>
          <a:p>
            <a:endParaRPr lang="en-US" dirty="0"/>
          </a:p>
        </p:txBody>
      </p:sp>
    </p:spTree>
    <p:extLst>
      <p:ext uri="{BB962C8B-B14F-4D97-AF65-F5344CB8AC3E}">
        <p14:creationId xmlns:p14="http://schemas.microsoft.com/office/powerpoint/2010/main" val="18217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05569" y="13970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05569" y="139700"/>
            <a:ext cx="8915399"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pic>
        <p:nvPicPr>
          <p:cNvPr id="9" name="Picture 8" descr="Map&#10;&#10;Description automatically generated">
            <a:extLst>
              <a:ext uri="{FF2B5EF4-FFF2-40B4-BE49-F238E27FC236}">
                <a16:creationId xmlns:a16="http://schemas.microsoft.com/office/drawing/2014/main" id="{0B42AE1E-5424-4474-9097-FB3260CB5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10" y="1552959"/>
            <a:ext cx="8535003" cy="4924041"/>
          </a:xfrm>
          <a:prstGeom prst="rect">
            <a:avLst/>
          </a:prstGeom>
        </p:spPr>
      </p:pic>
      <p:sp>
        <p:nvSpPr>
          <p:cNvPr id="10" name="TextBox 10">
            <a:extLst>
              <a:ext uri="{FF2B5EF4-FFF2-40B4-BE49-F238E27FC236}">
                <a16:creationId xmlns:a16="http://schemas.microsoft.com/office/drawing/2014/main" id="{DDCD46CC-A0D1-4877-8F66-2DF594DE1D80}"/>
              </a:ext>
            </a:extLst>
          </p:cNvPr>
          <p:cNvSpPr txBox="1">
            <a:spLocks noChangeArrowheads="1"/>
          </p:cNvSpPr>
          <p:nvPr/>
        </p:nvSpPr>
        <p:spPr bwMode="auto">
          <a:xfrm>
            <a:off x="228600" y="184641"/>
            <a:ext cx="8686800" cy="523220"/>
          </a:xfrm>
          <a:prstGeom prst="rect">
            <a:avLst/>
          </a:prstGeom>
          <a:noFill/>
          <a:ln w="9525">
            <a:noFill/>
            <a:miter lim="800000"/>
            <a:headEnd/>
            <a:tailEnd/>
          </a:ln>
        </p:spPr>
        <p:txBody>
          <a:bodyPr>
            <a:spAutoFit/>
          </a:bodyPr>
          <a:lstStyle/>
          <a:p>
            <a:r>
              <a:rPr lang="en-US" sz="2800" b="1" dirty="0">
                <a:solidFill>
                  <a:schemeClr val="bg1"/>
                </a:solidFill>
              </a:rPr>
              <a:t>Sparked large IBLI scale-up in original domain</a:t>
            </a:r>
          </a:p>
        </p:txBody>
      </p:sp>
    </p:spTree>
    <p:extLst>
      <p:ext uri="{BB962C8B-B14F-4D97-AF65-F5344CB8AC3E}">
        <p14:creationId xmlns:p14="http://schemas.microsoft.com/office/powerpoint/2010/main" val="426441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a:solidFill>
                  <a:schemeClr val="bg1"/>
                </a:solidFill>
                <a:latin typeface="Calibri" pitchFamily="34" charset="0"/>
              </a:rPr>
              <a:t>Although IBLI offers incomplete and imperfect coverage against herd loss, uptake is strong and clear</a:t>
            </a:r>
            <a:r>
              <a:rPr lang="en-US" sz="3200" b="1">
                <a:solidFill>
                  <a:schemeClr val="bg1"/>
                </a:solidFill>
                <a:latin typeface="Calibri" pitchFamily="34" charset="0"/>
              </a:rPr>
              <a:t>, positive </a:t>
            </a:r>
            <a:r>
              <a:rPr lang="en-US" sz="3200" b="1" dirty="0">
                <a:solidFill>
                  <a:schemeClr val="bg1"/>
                </a:solidFill>
                <a:latin typeface="Calibri" pitchFamily="34" charset="0"/>
              </a:rPr>
              <a:t>impacts on purchasers. </a:t>
            </a: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IBLI offers a promising option for addressing poverty traps that arise from catastrophic drought risk  … and impacts/$ &gt; cash transfers</a:t>
            </a: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a:solidFill>
                  <a:srgbClr val="FFFF00"/>
                </a:solidFill>
                <a:latin typeface="+mn-lt"/>
              </a:rPr>
              <a:t>https://www.drylandinnovations.com/</a:t>
            </a:r>
            <a:endParaRPr lang="en-US" sz="2400" b="1"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Poverty Traps 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46993" y="1162050"/>
            <a:ext cx="6654790" cy="2438400"/>
          </a:xfrm>
          <a:prstGeom prst="rect">
            <a:avLst/>
          </a:prstGeom>
          <a:noFill/>
          <a:ln w="9525">
            <a:noFill/>
            <a:miter lim="800000"/>
            <a:headEnd/>
            <a:tailEnd/>
          </a:ln>
        </p:spPr>
        <p:txBody>
          <a:bodyPr lIns="91429" tIns="45714" rIns="91429" bIns="45714"/>
          <a:lstStyle/>
          <a:p>
            <a:r>
              <a:rPr lang="en-US" sz="2400" dirty="0">
                <a:latin typeface="Calibri" pitchFamily="34" charset="0"/>
              </a:rPr>
              <a:t>Poverty traps exist in the arid and semi-arid lands (ASAL) of Kenya/Ethiopia. </a:t>
            </a:r>
            <a:r>
              <a:rPr lang="en-US" sz="2400" b="1" dirty="0">
                <a:latin typeface="Calibri" pitchFamily="34" charset="0"/>
              </a:rPr>
              <a:t>Catastrophic herd loss risk due to major droughts is </a:t>
            </a:r>
            <a:r>
              <a:rPr lang="en-US" sz="2400" b="1" i="1" u="sng" dirty="0">
                <a:latin typeface="Calibri" pitchFamily="34" charset="0"/>
              </a:rPr>
              <a:t>the</a:t>
            </a:r>
            <a:r>
              <a:rPr lang="en-US" sz="2400" b="1" dirty="0">
                <a:latin typeface="Calibri" pitchFamily="34" charset="0"/>
              </a:rPr>
              <a:t> major cause of these dynamics. </a:t>
            </a:r>
            <a:r>
              <a:rPr lang="en-US" sz="2400" dirty="0">
                <a:latin typeface="Calibri" pitchFamily="34" charset="0"/>
              </a:rPr>
              <a:t>Puts a premium on drought risk management, both for individuals and for society. </a:t>
            </a:r>
          </a:p>
          <a:p>
            <a:pPr>
              <a:buFont typeface="Arial" charset="0"/>
              <a:buNone/>
            </a:pPr>
            <a:endParaRPr lang="en-US" sz="2800" dirty="0">
              <a:latin typeface="Calibri" pitchFamily="34" charset="0"/>
            </a:endParaRPr>
          </a:p>
          <a:p>
            <a:endParaRPr lang="en-US" sz="2400" b="1"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346421" y="3591058"/>
            <a:ext cx="3761581" cy="3085833"/>
          </a:xfrm>
          <a:prstGeom prst="rect">
            <a:avLst/>
          </a:prstGeom>
          <a:noFill/>
          <a:ln w="9525">
            <a:noFill/>
            <a:miter lim="800000"/>
            <a:headEnd/>
            <a:tailEnd/>
          </a:ln>
        </p:spPr>
      </p:pic>
      <p:sp>
        <p:nvSpPr>
          <p:cNvPr id="4" name="TextBox 3"/>
          <p:cNvSpPr txBox="1"/>
          <p:nvPr/>
        </p:nvSpPr>
        <p:spPr>
          <a:xfrm>
            <a:off x="246993" y="2984287"/>
            <a:ext cx="6607486" cy="461665"/>
          </a:xfrm>
          <a:prstGeom prst="rect">
            <a:avLst/>
          </a:prstGeom>
          <a:noFill/>
        </p:spPr>
        <p:txBody>
          <a:bodyPr wrap="square" rtlCol="0">
            <a:spAutoFit/>
          </a:bodyPr>
          <a:lstStyle/>
          <a:p>
            <a:r>
              <a:rPr lang="en-US" sz="1200" dirty="0">
                <a:latin typeface="+mn-lt"/>
              </a:rPr>
              <a:t>Sources: </a:t>
            </a:r>
            <a:r>
              <a:rPr lang="en-US" sz="1200" dirty="0" err="1">
                <a:latin typeface="+mn-lt"/>
              </a:rPr>
              <a:t>Lybbert</a:t>
            </a:r>
            <a:r>
              <a:rPr lang="en-US" sz="1200" dirty="0">
                <a:latin typeface="+mn-lt"/>
              </a:rPr>
              <a:t> et al. (2004 </a:t>
            </a:r>
            <a:r>
              <a:rPr lang="en-US" sz="1200" i="1" dirty="0">
                <a:latin typeface="+mn-lt"/>
              </a:rPr>
              <a:t>EJ</a:t>
            </a:r>
            <a:r>
              <a:rPr lang="en-US" sz="1200" dirty="0">
                <a:latin typeface="+mn-lt"/>
              </a:rPr>
              <a:t>) and Santos &amp; Barrett (2011 </a:t>
            </a:r>
            <a:r>
              <a:rPr lang="en-US" sz="1200" i="1" dirty="0">
                <a:latin typeface="+mn-lt"/>
              </a:rPr>
              <a:t>JDE, </a:t>
            </a:r>
            <a:r>
              <a:rPr lang="en-US" sz="1200" dirty="0">
                <a:latin typeface="+mn-lt"/>
              </a:rPr>
              <a:t>2019 Barrett et al. UCP/NBER volume) on </a:t>
            </a:r>
            <a:r>
              <a:rPr lang="en-US" sz="1200" dirty="0" err="1">
                <a:latin typeface="+mn-lt"/>
              </a:rPr>
              <a:t>Boran</a:t>
            </a:r>
            <a:r>
              <a:rPr lang="en-US" sz="1200" dirty="0">
                <a:latin typeface="+mn-lt"/>
              </a:rPr>
              <a:t> in s. Ethiopia. Barrett et al. (2006 </a:t>
            </a:r>
            <a:r>
              <a:rPr lang="en-US" sz="1200" i="1" dirty="0">
                <a:latin typeface="+mn-lt"/>
              </a:rPr>
              <a:t>JDS</a:t>
            </a:r>
            <a:r>
              <a:rPr lang="en-US" sz="1200" dirty="0">
                <a:latin typeface="+mn-lt"/>
              </a:rPr>
              <a:t>), Chantarat et al. (2017 </a:t>
            </a:r>
            <a:r>
              <a:rPr lang="en-US" sz="1200" i="1" dirty="0">
                <a:latin typeface="+mn-lt"/>
              </a:rPr>
              <a:t>WD</a:t>
            </a:r>
            <a:r>
              <a:rPr lang="en-US" sz="1200" dirty="0">
                <a:latin typeface="+mn-lt"/>
              </a:rPr>
              <a:t>) for n. Kenyan pastoralists.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4479" y="1033463"/>
            <a:ext cx="2057400" cy="2895600"/>
          </a:xfrm>
          <a:prstGeom prst="rect">
            <a:avLst/>
          </a:prstGeom>
        </p:spPr>
      </p:pic>
      <p:sp>
        <p:nvSpPr>
          <p:cNvPr id="11" name="TextBox 10"/>
          <p:cNvSpPr txBox="1"/>
          <p:nvPr/>
        </p:nvSpPr>
        <p:spPr>
          <a:xfrm>
            <a:off x="4221608" y="4387096"/>
            <a:ext cx="4690271" cy="1754326"/>
          </a:xfrm>
          <a:prstGeom prst="rect">
            <a:avLst/>
          </a:prstGeom>
          <a:noFill/>
        </p:spPr>
        <p:txBody>
          <a:bodyPr wrap="square" rtlCol="0">
            <a:spAutoFit/>
          </a:bodyPr>
          <a:lstStyle/>
          <a:p>
            <a:r>
              <a:rPr lang="en-US" sz="2400" dirty="0">
                <a:latin typeface="+mn-lt"/>
              </a:rPr>
              <a:t>In the presence of stochastic poverty traps, the ‘paradox of social protection’ implies high social returns to effective risk protection.   </a:t>
            </a:r>
            <a:r>
              <a:rPr lang="en-US" sz="1200" dirty="0">
                <a:latin typeface="+mn-lt"/>
              </a:rPr>
              <a:t>(Ikegami et al. 2019 Barrett et al. UCP/NBER volume). </a:t>
            </a:r>
          </a:p>
        </p:txBody>
      </p:sp>
    </p:spTree>
    <p:extLst>
      <p:ext uri="{BB962C8B-B14F-4D97-AF65-F5344CB8AC3E}">
        <p14:creationId xmlns:p14="http://schemas.microsoft.com/office/powerpoint/2010/main" val="17949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Why IBLI? 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evolutionarily adapted to climate regime. But resilient to a historically rapid climate shift? If frequency of drought (&lt;250 mm/</a:t>
            </a:r>
            <a:r>
              <a:rPr lang="en-US" sz="2400" dirty="0" err="1">
                <a:latin typeface="+mn-lt"/>
              </a:rPr>
              <a:t>yr</a:t>
            </a:r>
            <a:r>
              <a:rPr lang="en-US" sz="2400" dirty="0">
                <a:latin typeface="+mn-lt"/>
              </a:rPr>
              <a:t>) rises, recovery times shrink and system shifts.</a:t>
            </a:r>
          </a:p>
        </p:txBody>
      </p:sp>
      <p:sp>
        <p:nvSpPr>
          <p:cNvPr id="4" name="TextBox 3"/>
          <p:cNvSpPr txBox="1"/>
          <p:nvPr/>
        </p:nvSpPr>
        <p:spPr>
          <a:xfrm>
            <a:off x="228600" y="2590670"/>
            <a:ext cx="4617569" cy="3785652"/>
          </a:xfrm>
          <a:prstGeom prst="rect">
            <a:avLst/>
          </a:prstGeom>
          <a:noFill/>
        </p:spPr>
        <p:txBody>
          <a:bodyPr wrap="square" rtlCol="0">
            <a:spAutoFit/>
          </a:bodyPr>
          <a:lstStyle/>
          <a:p>
            <a:r>
              <a:rPr lang="en-US" sz="2400" dirty="0">
                <a:latin typeface="+mn-lt"/>
              </a:rPr>
              <a:t>Modeling work that mixed herders’ state conditional year-ahead herd growth expectations w/rainfall histories allow us to simulate.</a:t>
            </a:r>
          </a:p>
          <a:p>
            <a:endParaRPr lang="en-US" sz="2400" dirty="0">
              <a:latin typeface="+mn-lt"/>
            </a:endParaRPr>
          </a:p>
          <a:p>
            <a:r>
              <a:rPr lang="en-US" sz="2400" dirty="0">
                <a:latin typeface="+mn-lt"/>
              </a:rPr>
              <a:t>In so. Ethiopia, in expectation, doubling drought risk leads to system collapse in the absence of any change to prevailing herd dynamics or drought responses.</a:t>
            </a:r>
          </a:p>
        </p:txBody>
      </p:sp>
      <p:sp>
        <p:nvSpPr>
          <p:cNvPr id="11" name="TextBox 1"/>
          <p:cNvSpPr txBox="1">
            <a:spLocks noChangeArrowheads="1"/>
          </p:cNvSpPr>
          <p:nvPr/>
        </p:nvSpPr>
        <p:spPr bwMode="auto">
          <a:xfrm>
            <a:off x="4937359" y="6134144"/>
            <a:ext cx="3919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400" dirty="0">
                <a:latin typeface="+mn-lt"/>
              </a:rPr>
              <a:t>Source: Barrett and Santos (</a:t>
            </a:r>
            <a:r>
              <a:rPr lang="en-US" sz="1400" i="1" dirty="0" err="1">
                <a:latin typeface="+mn-lt"/>
              </a:rPr>
              <a:t>Ecol</a:t>
            </a:r>
            <a:r>
              <a:rPr lang="en-US" sz="1400" i="1" dirty="0">
                <a:latin typeface="+mn-lt"/>
              </a:rPr>
              <a:t> Econ</a:t>
            </a:r>
            <a:r>
              <a:rPr lang="en-US" sz="1400" dirty="0">
                <a:latin typeface="+mn-lt"/>
              </a:rPr>
              <a:t> 2014)</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Picture 2" descr="CCHD_all">
            <a:extLst>
              <a:ext uri="{FF2B5EF4-FFF2-40B4-BE49-F238E27FC236}">
                <a16:creationId xmlns:a16="http://schemas.microsoft.com/office/drawing/2014/main" id="{696F9E11-4C16-FCA9-C64D-8A996695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169" y="3249987"/>
            <a:ext cx="3944492" cy="287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5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4093428"/>
          </a:xfrm>
          <a:prstGeom prst="rect">
            <a:avLst/>
          </a:prstGeom>
          <a:noFill/>
        </p:spPr>
        <p:txBody>
          <a:bodyPr wrap="square" rtlCol="0">
            <a:spAutoFit/>
          </a:bodyPr>
          <a:lstStyle/>
          <a:p>
            <a:r>
              <a:rPr lang="en-US" sz="2800" b="1" u="sng" dirty="0">
                <a:latin typeface="Calibri" pitchFamily="34" charset="0"/>
              </a:rPr>
              <a:t>Standard responses to major drought shocks:</a:t>
            </a:r>
          </a:p>
          <a:p>
            <a:r>
              <a:rPr lang="en-US" sz="2400" b="1" dirty="0">
                <a:latin typeface="Calibri" pitchFamily="34" charset="0"/>
              </a:rPr>
              <a:t>1) Post-drought restocking: futile at low levels</a:t>
            </a:r>
            <a:r>
              <a:rPr lang="en-US" sz="1600" dirty="0">
                <a:latin typeface="Calibri" pitchFamily="34" charset="0"/>
              </a:rPr>
              <a:t> (Santos &amp; Barrett 2019 chapter in Barrett et al. 2019 UCP/NBER volume)</a:t>
            </a:r>
          </a:p>
          <a:p>
            <a:endParaRPr lang="en-US" sz="2400" b="1" dirty="0">
              <a:latin typeface="Calibri" pitchFamily="34" charset="0"/>
            </a:endParaRPr>
          </a:p>
          <a:p>
            <a:r>
              <a:rPr lang="en-US" sz="2400" b="1" dirty="0">
                <a:latin typeface="Calibri" pitchFamily="34" charset="0"/>
              </a:rPr>
              <a:t>2) Food aid is slow, expensive, can reinforce </a:t>
            </a:r>
            <a:r>
              <a:rPr lang="en-US" sz="2400" b="1" dirty="0" err="1">
                <a:latin typeface="Calibri" pitchFamily="34" charset="0"/>
              </a:rPr>
              <a:t>sedentarization</a:t>
            </a:r>
            <a:r>
              <a:rPr lang="en-US" sz="2400" b="1" dirty="0">
                <a:latin typeface="Calibri" pitchFamily="34" charset="0"/>
              </a:rPr>
              <a:t>, high rates of excess mortality </a:t>
            </a:r>
            <a:r>
              <a:rPr lang="en-US" sz="1600" dirty="0">
                <a:latin typeface="Calibri" pitchFamily="34" charset="0"/>
              </a:rPr>
              <a:t>(</a:t>
            </a:r>
            <a:r>
              <a:rPr lang="en-US" sz="1600" dirty="0" err="1">
                <a:latin typeface="Calibri" pitchFamily="34" charset="0"/>
              </a:rPr>
              <a:t>Nikulov</a:t>
            </a:r>
            <a:r>
              <a:rPr lang="en-US" sz="1600" dirty="0">
                <a:latin typeface="Calibri" pitchFamily="34" charset="0"/>
              </a:rPr>
              <a:t> et al. </a:t>
            </a:r>
            <a:r>
              <a:rPr lang="en-US" sz="1600" dirty="0" err="1">
                <a:latin typeface="Calibri" pitchFamily="34" charset="0"/>
              </a:rPr>
              <a:t>PLoS</a:t>
            </a:r>
            <a:r>
              <a:rPr lang="en-US" sz="1600" dirty="0">
                <a:latin typeface="Calibri" pitchFamily="34" charset="0"/>
              </a:rPr>
              <a:t> ONE 2016)</a:t>
            </a:r>
            <a:br>
              <a:rPr lang="en-US" sz="2400" b="1" dirty="0">
                <a:latin typeface="Calibri" pitchFamily="34" charset="0"/>
              </a:rPr>
            </a:br>
            <a:endParaRPr lang="en-US" sz="2400" b="1" dirty="0">
              <a:latin typeface="Calibri" pitchFamily="34" charset="0"/>
            </a:endParaRPr>
          </a:p>
          <a:p>
            <a:endParaRPr lang="en-US" sz="2400" dirty="0">
              <a:latin typeface="Calibri" pitchFamily="34" charset="0"/>
            </a:endParaRPr>
          </a:p>
          <a:p>
            <a:r>
              <a:rPr lang="en-US" sz="2400" dirty="0">
                <a:latin typeface="Calibri" pitchFamily="34" charset="0"/>
              </a:rPr>
              <a:t>Moreover, if rising numbers of poor rural peoples turn increasingly to natural resource exploitation, a vicious cycle of reinforcing feedback may begin.</a:t>
            </a:r>
            <a:endParaRPr lang="en-US" dirty="0"/>
          </a:p>
        </p:txBody>
      </p:sp>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Why Index Insurance? </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1066800"/>
            <a:ext cx="8534400" cy="4495800"/>
          </a:xfrm>
          <a:prstGeom prst="rect">
            <a:avLst/>
          </a:prstGeom>
          <a:noFill/>
          <a:ln w="9525">
            <a:noFill/>
            <a:miter lim="800000"/>
            <a:headEnd/>
            <a:tailEnd/>
          </a:ln>
        </p:spPr>
        <p:txBody>
          <a:bodyPr lIns="91429" tIns="45714" rIns="91429" bIns="45714"/>
          <a:lstStyle/>
          <a:p>
            <a:pPr>
              <a:spcBef>
                <a:spcPct val="50000"/>
              </a:spcBef>
              <a:tabLst>
                <a:tab pos="395288" algn="l"/>
              </a:tabLst>
            </a:pPr>
            <a:r>
              <a:rPr lang="en-US" sz="2400" b="1" u="sng" dirty="0">
                <a:latin typeface="Calibri" pitchFamily="34" charset="0"/>
              </a:rPr>
              <a:t>Insurance can</a:t>
            </a:r>
            <a:r>
              <a:rPr lang="en-US" sz="2400" b="1" dirty="0">
                <a:latin typeface="Calibri" pitchFamily="34" charset="0"/>
              </a:rPr>
              <a:t>:</a:t>
            </a:r>
          </a:p>
          <a:p>
            <a:pPr marL="1092200" lvl="1" indent="-368300">
              <a:spcBef>
                <a:spcPct val="40000"/>
              </a:spcBef>
              <a:buFontTx/>
              <a:buChar char="•"/>
              <a:tabLst>
                <a:tab pos="395288" algn="l"/>
              </a:tabLst>
            </a:pPr>
            <a:r>
              <a:rPr lang="en-US" sz="2400" dirty="0">
                <a:latin typeface="Calibri" pitchFamily="34" charset="0"/>
              </a:rPr>
              <a:t>Prevent downward slide of vulnerable populations</a:t>
            </a:r>
          </a:p>
          <a:p>
            <a:pPr marL="1092200" lvl="1" indent="-368300">
              <a:spcBef>
                <a:spcPct val="20000"/>
              </a:spcBef>
              <a:buFontTx/>
              <a:buChar char="•"/>
              <a:tabLst>
                <a:tab pos="395288" algn="l"/>
              </a:tabLst>
            </a:pPr>
            <a:r>
              <a:rPr lang="en-US" sz="2400" dirty="0">
                <a:latin typeface="Calibri" pitchFamily="34" charset="0"/>
              </a:rPr>
              <a:t>Crowd-in investment and accumulation by the poor</a:t>
            </a:r>
          </a:p>
          <a:p>
            <a:pPr marL="1092200" lvl="1" indent="-368300">
              <a:spcBef>
                <a:spcPct val="20000"/>
              </a:spcBef>
              <a:buFontTx/>
              <a:buChar char="•"/>
              <a:tabLst>
                <a:tab pos="395288" algn="l"/>
              </a:tabLst>
            </a:pPr>
            <a:r>
              <a:rPr lang="en-US" sz="2400" dirty="0">
                <a:latin typeface="Calibri" pitchFamily="34" charset="0"/>
              </a:rPr>
              <a:t>Induce  financial deepening  by crowding-in scarce credit </a:t>
            </a:r>
          </a:p>
          <a:p>
            <a:pPr marL="1092200" lvl="1" indent="-368300">
              <a:spcBef>
                <a:spcPct val="20000"/>
              </a:spcBef>
              <a:buFontTx/>
              <a:buChar char="•"/>
              <a:tabLst>
                <a:tab pos="395288" algn="l"/>
              </a:tabLst>
            </a:pPr>
            <a:r>
              <a:rPr lang="en-US" sz="2400" dirty="0">
                <a:latin typeface="Calibri" pitchFamily="34" charset="0"/>
              </a:rPr>
              <a:t>Enables focusing humanitarian resources  on most needy</a:t>
            </a:r>
          </a:p>
          <a:p>
            <a:pPr>
              <a:spcBef>
                <a:spcPct val="50000"/>
              </a:spcBef>
              <a:tabLst>
                <a:tab pos="395288" algn="l"/>
              </a:tabLst>
            </a:pPr>
            <a:r>
              <a:rPr lang="en-US" sz="2400" b="1" dirty="0">
                <a:latin typeface="Calibri" pitchFamily="34" charset="0"/>
              </a:rPr>
              <a:t>But conventional (indemnity) insurance unavailable b/c:</a:t>
            </a:r>
          </a:p>
          <a:p>
            <a:pPr marL="1092200" lvl="1" indent="-368300">
              <a:spcBef>
                <a:spcPct val="40000"/>
              </a:spcBef>
              <a:buFontTx/>
              <a:buChar char="•"/>
              <a:tabLst>
                <a:tab pos="395288" algn="l"/>
              </a:tabLst>
            </a:pPr>
            <a:r>
              <a:rPr lang="en-US" sz="2400" dirty="0">
                <a:latin typeface="Calibri" pitchFamily="34" charset="0"/>
              </a:rPr>
              <a:t>Very high transactions costs, esp. w/little financial intermediation among pastoralists</a:t>
            </a:r>
          </a:p>
          <a:p>
            <a:pPr marL="1092200" lvl="1" indent="-368300">
              <a:spcBef>
                <a:spcPct val="20000"/>
              </a:spcBef>
              <a:buFontTx/>
              <a:buChar char="•"/>
              <a:tabLst>
                <a:tab pos="395288" algn="l"/>
              </a:tabLst>
            </a:pPr>
            <a:r>
              <a:rPr lang="en-US" sz="2400" dirty="0">
                <a:latin typeface="Calibri" pitchFamily="34" charset="0"/>
              </a:rPr>
              <a:t>Moral hazard/adverse selection</a:t>
            </a:r>
          </a:p>
          <a:p>
            <a:pPr marL="0" lvl="1">
              <a:spcBef>
                <a:spcPct val="20000"/>
              </a:spcBef>
              <a:tabLst>
                <a:tab pos="395288" algn="l"/>
              </a:tabLst>
            </a:pPr>
            <a:endParaRPr lang="en-US" sz="2400" b="1" dirty="0">
              <a:latin typeface="Calibri" pitchFamily="34" charset="0"/>
            </a:endParaRPr>
          </a:p>
          <a:p>
            <a:pPr marL="0" lvl="1">
              <a:spcBef>
                <a:spcPct val="20000"/>
              </a:spcBef>
              <a:tabLst>
                <a:tab pos="395288" algn="l"/>
              </a:tabLst>
            </a:pPr>
            <a:r>
              <a:rPr lang="en-US" sz="2400" b="1" dirty="0">
                <a:latin typeface="Calibri" pitchFamily="34" charset="0"/>
              </a:rPr>
              <a:t>Try index insurance: low transactions costs and no moral hazard. </a:t>
            </a:r>
            <a:endParaRPr lang="en-US" sz="2400" dirty="0">
              <a:latin typeface="Calibri" pitchFamily="34" charset="0"/>
            </a:endParaRPr>
          </a:p>
        </p:txBody>
      </p:sp>
    </p:spTree>
    <p:extLst>
      <p:ext uri="{BB962C8B-B14F-4D97-AF65-F5344CB8AC3E}">
        <p14:creationId xmlns:p14="http://schemas.microsoft.com/office/powerpoint/2010/main" val="37639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Original IBLI Product Design</a:t>
            </a:r>
            <a:endParaRPr lang="en-US" sz="2800" b="1" i="1" dirty="0">
              <a:solidFill>
                <a:schemeClr val="bg1"/>
              </a:solidFill>
              <a:latin typeface="Calibri"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914400"/>
                <a:ext cx="8686800" cy="2694584"/>
              </a:xfrm>
              <a:prstGeom prst="rect">
                <a:avLst/>
              </a:prstGeom>
              <a:noFill/>
            </p:spPr>
            <p:txBody>
              <a:bodyPr wrap="square" tIns="91440" bIns="91440" rtlCol="0">
                <a:spAutoFit/>
              </a:bodyPr>
              <a:lstStyle/>
              <a:p>
                <a:r>
                  <a:rPr lang="en-US" sz="2000" b="1" dirty="0">
                    <a:latin typeface="+mn-lt"/>
                  </a:rPr>
                  <a:t>The signal: </a:t>
                </a:r>
                <a:r>
                  <a:rPr lang="en-US" sz="2000" dirty="0">
                    <a:latin typeface="+mn-lt"/>
                  </a:rPr>
                  <a:t>Normalized Difference Vegetation Index (NDVI) collected by satellite</a:t>
                </a:r>
              </a:p>
              <a:p>
                <a:pPr marL="285750" indent="-285750">
                  <a:buFont typeface="Arial" panose="020B0604020202020204" pitchFamily="34" charset="0"/>
                  <a:buChar char="•"/>
                </a:pPr>
                <a:endParaRPr lang="en-US" sz="2000" dirty="0">
                  <a:latin typeface="+mn-lt"/>
                </a:endParaRPr>
              </a:p>
              <a:p>
                <a:r>
                  <a:rPr lang="en-US" sz="2000" b="1" dirty="0">
                    <a:latin typeface="+mn-lt"/>
                  </a:rPr>
                  <a:t>Original response function: </a:t>
                </a:r>
                <a:r>
                  <a:rPr lang="en-US" sz="2000" dirty="0">
                    <a:latin typeface="+mn-lt"/>
                  </a:rPr>
                  <a:t>regress historic livestock mortality onto transforms of historic cumulative standardized NDVI (</a:t>
                </a:r>
                <a:r>
                  <a:rPr lang="en-US" sz="2000" i="1" dirty="0" err="1">
                    <a:latin typeface="+mn-lt"/>
                  </a:rPr>
                  <a:t>Czndvi</a:t>
                </a:r>
                <a:r>
                  <a:rPr lang="en-US" sz="2000" dirty="0">
                    <a:latin typeface="+mn-lt"/>
                  </a:rPr>
                  <a:t>) data. Original index was predicted livestock mortality. Now, just use NDVI.</a:t>
                </a:r>
              </a:p>
              <a:p>
                <a:pPr marL="285750" indent="-285750">
                  <a:buFont typeface="Arial" panose="020B0604020202020204" pitchFamily="34" charset="0"/>
                  <a:buChar char="•"/>
                </a:pPr>
                <a:endParaRPr lang="en-US" sz="2000" dirty="0">
                  <a:latin typeface="+mn-lt"/>
                </a:endParaRPr>
              </a:p>
              <a:p>
                <a:r>
                  <a:rPr lang="en-US" sz="2000" b="1" dirty="0">
                    <a:latin typeface="+mn-lt"/>
                  </a:rPr>
                  <a:t>Indemnity payments: </a:t>
                </a:r>
                <a:r>
                  <a:rPr lang="en-US" sz="2000" dirty="0">
                    <a:latin typeface="+mn-lt"/>
                  </a:rPr>
                  <a:t>In Kenya, originally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𝐿𝑀</m:t>
                        </m:r>
                      </m:e>
                    </m:acc>
                    <m:r>
                      <a:rPr lang="en-US" sz="2000" i="1" dirty="0">
                        <a:latin typeface="Cambria Math" panose="02040503050406030204" pitchFamily="18" charset="0"/>
                      </a:rPr>
                      <m:t> </m:t>
                    </m:r>
                  </m:oMath>
                </a14:m>
                <a:r>
                  <a:rPr lang="en-US" sz="2000" dirty="0">
                    <a:latin typeface="+mn-lt"/>
                  </a:rPr>
                  <a:t>&gt;15% according to:</a:t>
                </a:r>
              </a:p>
              <a:p>
                <a:pPr algn="ctr"/>
                <a:r>
                  <a:rPr lang="en-US" sz="2000" dirty="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914400"/>
                <a:ext cx="8686800" cy="2694584"/>
              </a:xfrm>
              <a:prstGeom prst="rect">
                <a:avLst/>
              </a:prstGeom>
              <a:blipFill>
                <a:blip r:embed="rId3"/>
                <a:stretch>
                  <a:fillRect l="-772" r="-351"/>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975" y="3505200"/>
            <a:ext cx="4671825" cy="2764432"/>
          </a:xfrm>
          <a:prstGeom prst="rect">
            <a:avLst/>
          </a:prstGeom>
          <a:solidFill>
            <a:schemeClr val="bg1"/>
          </a:solidFill>
        </p:spPr>
      </p:pic>
      <p:sp>
        <p:nvSpPr>
          <p:cNvPr id="17" name="Rectangle 16"/>
          <p:cNvSpPr/>
          <p:nvPr/>
        </p:nvSpPr>
        <p:spPr>
          <a:xfrm>
            <a:off x="264412" y="3573981"/>
            <a:ext cx="4231388" cy="2939266"/>
          </a:xfrm>
          <a:prstGeom prst="rect">
            <a:avLst/>
          </a:prstGeom>
        </p:spPr>
        <p:txBody>
          <a:bodyPr wrap="square">
            <a:spAutoFit/>
          </a:bodyPr>
          <a:lstStyle/>
          <a:p>
            <a:pPr>
              <a:spcAft>
                <a:spcPts val="600"/>
              </a:spcAft>
            </a:pPr>
            <a:r>
              <a:rPr lang="en-US" sz="2000" b="1" dirty="0">
                <a:latin typeface="Calibri" panose="020F0502020204030204" pitchFamily="34" charset="0"/>
                <a:ea typeface="SimSun" panose="02010600030101010101" pitchFamily="2" charset="-122"/>
                <a:cs typeface="Arial" panose="020B0604020202020204" pitchFamily="34" charset="0"/>
              </a:rPr>
              <a:t>Temporal Structure of IBLI contract:</a:t>
            </a:r>
          </a:p>
          <a:p>
            <a:pPr>
              <a:spcAft>
                <a:spcPts val="0"/>
              </a:spcAft>
            </a:pPr>
            <a:r>
              <a:rPr lang="en-US" sz="2000" dirty="0">
                <a:latin typeface="Calibri" panose="020F0502020204030204" pitchFamily="34" charset="0"/>
                <a:ea typeface="SimSun" panose="02010600030101010101" pitchFamily="2" charset="-122"/>
                <a:cs typeface="Arial" panose="020B0604020202020204" pitchFamily="34" charset="0"/>
              </a:rPr>
              <a:t>12-month contract sold during 2-mo sales </a:t>
            </a:r>
            <a:r>
              <a:rPr lang="en-US" sz="2000" dirty="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originally Mar 1 and/or Oct 1. Now earlier</a:t>
            </a:r>
          </a:p>
          <a:p>
            <a:pPr>
              <a:spcAft>
                <a:spcPts val="0"/>
              </a:spcAft>
            </a:pPr>
            <a:endParaRPr lang="en-US" sz="2000" dirty="0">
              <a:latin typeface="Calibri" panose="020F0502020204030204" pitchFamily="34" charset="0"/>
              <a:ea typeface="SimSun" panose="02010600030101010101" pitchFamily="2" charset="-122"/>
              <a:cs typeface="Arial" panose="020B0604020202020204" pitchFamily="34" charset="0"/>
            </a:endParaRPr>
          </a:p>
          <a:p>
            <a:pPr>
              <a:spcAft>
                <a:spcPts val="0"/>
              </a:spcAft>
            </a:pPr>
            <a:r>
              <a:rPr lang="en-US" sz="2000" dirty="0">
                <a:effectLst/>
                <a:latin typeface="Calibri" panose="020F0502020204030204" pitchFamily="34" charset="0"/>
                <a:ea typeface="SimSun" panose="02010600030101010101" pitchFamily="2" charset="-122"/>
                <a:cs typeface="Arial" panose="020B0604020202020204" pitchFamily="34" charset="0"/>
              </a:rPr>
              <a:t>Later updated to (i) pure NDVI play and (ii) payments early … asset protection vs. asset replacement design.</a:t>
            </a:r>
          </a:p>
        </p:txBody>
      </p:sp>
      <p:sp>
        <p:nvSpPr>
          <p:cNvPr id="10" name="TextBox 9"/>
          <p:cNvSpPr txBox="1"/>
          <p:nvPr/>
        </p:nvSpPr>
        <p:spPr>
          <a:xfrm>
            <a:off x="4319775" y="6209074"/>
            <a:ext cx="4595625" cy="523220"/>
          </a:xfrm>
          <a:prstGeom prst="rect">
            <a:avLst/>
          </a:prstGeom>
          <a:noFill/>
        </p:spPr>
        <p:txBody>
          <a:bodyPr wrap="square" rtlCol="0">
            <a:spAutoFit/>
          </a:bodyPr>
          <a:lstStyle/>
          <a:p>
            <a:r>
              <a:rPr lang="en-US" sz="1400" dirty="0">
                <a:latin typeface="+mn-lt"/>
              </a:rPr>
              <a:t>See Chantarat et al. </a:t>
            </a:r>
            <a:r>
              <a:rPr lang="en-US" sz="1400" i="1" dirty="0">
                <a:latin typeface="+mn-lt"/>
              </a:rPr>
              <a:t>JRI</a:t>
            </a:r>
            <a:r>
              <a:rPr lang="en-US" sz="1400" dirty="0">
                <a:latin typeface="+mn-lt"/>
              </a:rPr>
              <a:t> 2013; Jensen et al. </a:t>
            </a:r>
            <a:r>
              <a:rPr lang="en-US" sz="1400" i="1" dirty="0" err="1">
                <a:latin typeface="+mn-lt"/>
              </a:rPr>
              <a:t>Ecol</a:t>
            </a:r>
            <a:r>
              <a:rPr lang="en-US" sz="1400" i="1" dirty="0">
                <a:latin typeface="+mn-lt"/>
              </a:rPr>
              <a:t> Econ </a:t>
            </a:r>
            <a:r>
              <a:rPr lang="en-US" sz="1400" dirty="0">
                <a:latin typeface="+mn-lt"/>
              </a:rPr>
              <a:t>2019; Fava &amp; </a:t>
            </a:r>
            <a:r>
              <a:rPr lang="en-US" sz="1400" dirty="0" err="1">
                <a:latin typeface="+mn-lt"/>
              </a:rPr>
              <a:t>Vrieling</a:t>
            </a:r>
            <a:r>
              <a:rPr lang="en-US" sz="1400" dirty="0">
                <a:latin typeface="+mn-lt"/>
              </a:rPr>
              <a:t> COES 2021 </a:t>
            </a:r>
          </a:p>
        </p:txBody>
      </p:sp>
    </p:spTree>
    <p:extLst>
      <p:ext uri="{BB962C8B-B14F-4D97-AF65-F5344CB8AC3E}">
        <p14:creationId xmlns:p14="http://schemas.microsoft.com/office/powerpoint/2010/main" val="293855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Pilots 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498080" cy="646331"/>
          </a:xfrm>
          <a:prstGeom prst="rect">
            <a:avLst/>
          </a:prstGeom>
          <a:noFill/>
        </p:spPr>
        <p:txBody>
          <a:bodyPr wrap="square" rtlCol="0">
            <a:spAutoFit/>
          </a:bodyPr>
          <a:lstStyle/>
          <a:p>
            <a:r>
              <a:rPr lang="en-US" b="1" dirty="0"/>
              <a:t>IBLI products (and IE surveys) launched in Marsabit, Kenya in Jan 2010 (Oct 2009) and in </a:t>
            </a:r>
            <a:r>
              <a:rPr lang="en-US" b="1" dirty="0" err="1"/>
              <a:t>Borana</a:t>
            </a:r>
            <a:r>
              <a:rPr lang="en-US" b="1" dirty="0"/>
              <a:t>, Ethiopia, in Aug 2012 (Mar 2012).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821778" y="1526810"/>
            <a:ext cx="6903720" cy="4566382"/>
          </a:xfrm>
          <a:prstGeom prst="rect">
            <a:avLst/>
          </a:prstGeom>
        </p:spPr>
      </p:pic>
      <p:sp>
        <p:nvSpPr>
          <p:cNvPr id="9" name="TextBox 8"/>
          <p:cNvSpPr txBox="1"/>
          <p:nvPr/>
        </p:nvSpPr>
        <p:spPr>
          <a:xfrm>
            <a:off x="819150" y="6047840"/>
            <a:ext cx="7505700" cy="646331"/>
          </a:xfrm>
          <a:prstGeom prst="rect">
            <a:avLst/>
          </a:prstGeom>
          <a:noFill/>
        </p:spPr>
        <p:txBody>
          <a:bodyPr wrap="square" rtlCol="0">
            <a:spAutoFit/>
          </a:bodyPr>
          <a:lstStyle/>
          <a:p>
            <a:r>
              <a:rPr lang="en-US" b="1" dirty="0"/>
              <a:t>Kenya sampling overlaid with HSNP coverage and randomized premium discount coupon distributions as research design.</a:t>
            </a:r>
          </a:p>
        </p:txBody>
      </p:sp>
    </p:spTree>
    <p:extLst>
      <p:ext uri="{BB962C8B-B14F-4D97-AF65-F5344CB8AC3E}">
        <p14:creationId xmlns:p14="http://schemas.microsoft.com/office/powerpoint/2010/main" val="146035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Uptake Significant … But So Is </a:t>
            </a:r>
            <a:r>
              <a:rPr lang="en-US" sz="2800" b="1" dirty="0" err="1">
                <a:solidFill>
                  <a:schemeClr val="bg1"/>
                </a:solidFill>
              </a:rPr>
              <a:t>Disadoption</a:t>
            </a:r>
            <a:endParaRPr lang="en-US" sz="2800" b="1" i="1" dirty="0">
              <a:solidFill>
                <a:schemeClr val="bg1"/>
              </a:solidFill>
              <a:latin typeface="Calibri" pitchFamily="34" charset="0"/>
            </a:endParaRPr>
          </a:p>
        </p:txBody>
      </p:sp>
      <p:sp>
        <p:nvSpPr>
          <p:cNvPr id="7" name="TextBox 6"/>
          <p:cNvSpPr txBox="1"/>
          <p:nvPr/>
        </p:nvSpPr>
        <p:spPr>
          <a:xfrm>
            <a:off x="257175" y="1066800"/>
            <a:ext cx="7848600" cy="1938992"/>
          </a:xfrm>
          <a:prstGeom prst="rect">
            <a:avLst/>
          </a:prstGeom>
          <a:noFill/>
        </p:spPr>
        <p:txBody>
          <a:bodyPr wrap="square" rtlCol="0">
            <a:spAutoFit/>
          </a:bodyPr>
          <a:lstStyle/>
          <a:p>
            <a:r>
              <a:rPr lang="en-US" sz="2400" dirty="0">
                <a:latin typeface="+mn-lt"/>
              </a:rPr>
              <a:t>In HH surveys , in </a:t>
            </a:r>
            <a:r>
              <a:rPr lang="en-US" sz="2400" dirty="0" err="1">
                <a:latin typeface="+mn-lt"/>
              </a:rPr>
              <a:t>Borana</a:t>
            </a:r>
            <a:r>
              <a:rPr lang="en-US" sz="2400" dirty="0">
                <a:latin typeface="+mn-lt"/>
              </a:rPr>
              <a:t> (Ethiopia)/</a:t>
            </a:r>
            <a:r>
              <a:rPr lang="en-US" sz="2400" dirty="0" err="1">
                <a:latin typeface="+mn-lt"/>
              </a:rPr>
              <a:t>Marsabit</a:t>
            </a:r>
            <a:r>
              <a:rPr lang="en-US" sz="2400" dirty="0">
                <a:latin typeface="+mn-lt"/>
              </a:rPr>
              <a:t> (Kenya):</a:t>
            </a:r>
          </a:p>
          <a:p>
            <a:pPr marL="342900" indent="-342900">
              <a:buFontTx/>
              <a:buChar char="-"/>
            </a:pPr>
            <a:r>
              <a:rPr lang="en-US" sz="2400" dirty="0">
                <a:latin typeface="+mn-lt"/>
              </a:rPr>
              <a:t>54/47% ever purchased IBLI within first 4 sales periods</a:t>
            </a:r>
          </a:p>
          <a:p>
            <a:pPr marL="342900" indent="-342900">
              <a:buFontTx/>
              <a:buChar char="-"/>
            </a:pPr>
            <a:r>
              <a:rPr lang="en-US" sz="2400" dirty="0">
                <a:latin typeface="+mn-lt"/>
              </a:rPr>
              <a:t>But repurchase rates low: 18-68%/16-27%</a:t>
            </a:r>
          </a:p>
          <a:p>
            <a:pPr marL="342900" indent="-342900">
              <a:buFontTx/>
              <a:buChar char="-"/>
            </a:pPr>
            <a:r>
              <a:rPr lang="en-US" sz="2400" dirty="0">
                <a:latin typeface="+mn-lt"/>
              </a:rPr>
              <a:t>High rates of </a:t>
            </a:r>
            <a:r>
              <a:rPr lang="en-US" sz="2400" dirty="0" err="1">
                <a:latin typeface="+mn-lt"/>
              </a:rPr>
              <a:t>disadoption</a:t>
            </a:r>
            <a:r>
              <a:rPr lang="en-US" sz="2400" dirty="0">
                <a:latin typeface="+mn-lt"/>
              </a:rPr>
              <a:t> : 31/41% within 2 years</a:t>
            </a:r>
          </a:p>
          <a:p>
            <a:pPr marL="342900" indent="-342900">
              <a:buFontTx/>
              <a:buChar char="-"/>
            </a:pPr>
            <a:endParaRPr lang="en-US" sz="2400" dirty="0">
              <a:solidFill>
                <a:srgbClr val="FFFF00"/>
              </a:solidFill>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2523929907"/>
              </p:ext>
            </p:extLst>
          </p:nvPr>
        </p:nvGraphicFramePr>
        <p:xfrm>
          <a:off x="990600" y="2971800"/>
          <a:ext cx="7772400" cy="3481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23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Consistently positive IBLI impacts</a:t>
            </a: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1200"/>
              </a:spcAft>
            </a:pPr>
            <a:r>
              <a:rPr lang="en-US" sz="2000" b="1" dirty="0">
                <a:latin typeface="+mn-lt"/>
              </a:rPr>
              <a:t>IBLI coverage:</a:t>
            </a:r>
          </a:p>
          <a:p>
            <a:pPr marL="114300" indent="-114300" eaLnBrk="1" hangingPunct="1">
              <a:spcBef>
                <a:spcPts val="0"/>
              </a:spcBef>
              <a:spcAft>
                <a:spcPts val="1200"/>
              </a:spcAft>
              <a:buFont typeface="Arial" pitchFamily="34" charset="0"/>
              <a:buChar char="•"/>
            </a:pPr>
            <a:r>
              <a:rPr lang="en-US" sz="2000" dirty="0">
                <a:latin typeface="+mn-lt"/>
              </a:rPr>
              <a:t>Increases vet expenditures, milk income/TLU, total </a:t>
            </a:r>
            <a:r>
              <a:rPr lang="en-US" sz="2000" dirty="0" err="1">
                <a:latin typeface="+mn-lt"/>
              </a:rPr>
              <a:t>hh</a:t>
            </a:r>
            <a:r>
              <a:rPr lang="en-US" sz="2000" dirty="0">
                <a:latin typeface="+mn-lt"/>
              </a:rPr>
              <a:t> income, child MUAC; income and milk production in drought years. </a:t>
            </a:r>
          </a:p>
          <a:p>
            <a:pPr marL="114300" indent="-114300" eaLnBrk="1" hangingPunct="1">
              <a:spcBef>
                <a:spcPts val="0"/>
              </a:spcBef>
              <a:spcAft>
                <a:spcPts val="1200"/>
              </a:spcAft>
              <a:buFont typeface="Arial" pitchFamily="34" charset="0"/>
              <a:buChar char="•"/>
            </a:pPr>
            <a:r>
              <a:rPr lang="en-US" sz="2000" dirty="0">
                <a:latin typeface="+mn-lt"/>
              </a:rPr>
              <a:t>Reduced distress livestock sales, herd losses, slaughtering and meal skipping in response to indemnity payments</a:t>
            </a:r>
          </a:p>
          <a:p>
            <a:pPr marL="114300" indent="-114300" eaLnBrk="1" hangingPunct="1">
              <a:spcBef>
                <a:spcPts val="0"/>
              </a:spcBef>
              <a:spcAft>
                <a:spcPts val="1200"/>
              </a:spcAft>
              <a:buFont typeface="Arial" pitchFamily="34" charset="0"/>
              <a:buChar char="•"/>
            </a:pPr>
            <a:r>
              <a:rPr lang="en-US" sz="2000" dirty="0">
                <a:latin typeface="+mn-lt"/>
              </a:rPr>
              <a:t>Increases subjective well-being by far more than buyer’s remorse effects of lapsed insurance that doesn’t pay out. </a:t>
            </a:r>
          </a:p>
          <a:p>
            <a:pPr marL="114300" indent="-114300" eaLnBrk="1" hangingPunct="1">
              <a:spcBef>
                <a:spcPts val="0"/>
              </a:spcBef>
              <a:spcAft>
                <a:spcPts val="1200"/>
              </a:spcAft>
              <a:buFont typeface="Arial" pitchFamily="34" charset="0"/>
              <a:buChar char="•"/>
            </a:pPr>
            <a:r>
              <a:rPr lang="en-US" sz="2000" dirty="0">
                <a:latin typeface="+mn-lt"/>
              </a:rPr>
              <a:t> Crowds in informal transfers within communities, addressing basis risk issues and perhaps reinforcing traditional conflict resolution/social solidarity.</a:t>
            </a:r>
          </a:p>
          <a:p>
            <a:pPr marL="114300" indent="-114300" eaLnBrk="1" hangingPunct="1">
              <a:spcBef>
                <a:spcPts val="0"/>
              </a:spcBef>
              <a:spcAft>
                <a:spcPts val="1200"/>
              </a:spcAft>
              <a:buFont typeface="Arial" pitchFamily="34" charset="0"/>
              <a:buChar char="•"/>
            </a:pPr>
            <a:endParaRPr lang="en-US" sz="2000" dirty="0">
              <a:latin typeface="+mn-lt"/>
            </a:endParaRPr>
          </a:p>
          <a:p>
            <a:pPr marL="114300" indent="-114300">
              <a:spcBef>
                <a:spcPts val="0"/>
              </a:spcBef>
              <a:spcAft>
                <a:spcPts val="1200"/>
              </a:spcAft>
              <a:buFont typeface="Arial" pitchFamily="34" charset="0"/>
              <a:buChar char="•"/>
            </a:pPr>
            <a:r>
              <a:rPr lang="en-US" sz="2000" b="1" dirty="0">
                <a:solidFill>
                  <a:srgbClr val="FF0000"/>
                </a:solidFill>
                <a:latin typeface="+mn-lt"/>
              </a:rPr>
              <a:t>Marginal impact on income or MUAC is 6-45x that of HSNP cash transfers!</a:t>
            </a:r>
          </a:p>
          <a:p>
            <a:pPr marL="114300" indent="-114300" eaLnBrk="1" hangingPunct="1">
              <a:spcBef>
                <a:spcPts val="0"/>
              </a:spcBef>
              <a:spcAft>
                <a:spcPts val="120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a:latin typeface="+mn-lt"/>
            </a:endParaRPr>
          </a:p>
          <a:p>
            <a:pPr eaLnBrk="1" hangingPunct="1">
              <a:spcBef>
                <a:spcPts val="0"/>
              </a:spcBef>
              <a:spcAft>
                <a:spcPts val="600"/>
              </a:spcAft>
            </a:pPr>
            <a:endParaRPr lang="en-US" sz="1600" dirty="0">
              <a:latin typeface="+mn-lt"/>
            </a:endParaRPr>
          </a:p>
        </p:txBody>
      </p:sp>
      <p:sp>
        <p:nvSpPr>
          <p:cNvPr id="9" name="TextBox 8"/>
          <p:cNvSpPr txBox="1"/>
          <p:nvPr/>
        </p:nvSpPr>
        <p:spPr>
          <a:xfrm>
            <a:off x="457200" y="6245522"/>
            <a:ext cx="7581900" cy="461665"/>
          </a:xfrm>
          <a:prstGeom prst="rect">
            <a:avLst/>
          </a:prstGeom>
          <a:noFill/>
        </p:spPr>
        <p:txBody>
          <a:bodyPr wrap="square" rtlCol="0">
            <a:spAutoFit/>
          </a:bodyPr>
          <a:lstStyle/>
          <a:p>
            <a:r>
              <a:rPr lang="en-US" sz="1200" dirty="0">
                <a:latin typeface="+mn-lt"/>
              </a:rPr>
              <a:t>Jensen, Barrett &amp; </a:t>
            </a:r>
            <a:r>
              <a:rPr lang="en-US" sz="1200" dirty="0" err="1">
                <a:latin typeface="+mn-lt"/>
              </a:rPr>
              <a:t>Mude</a:t>
            </a:r>
            <a:r>
              <a:rPr lang="en-US" sz="1200" dirty="0">
                <a:latin typeface="+mn-lt"/>
              </a:rPr>
              <a:t> </a:t>
            </a:r>
            <a:r>
              <a:rPr lang="en-US" sz="1200" i="1" dirty="0">
                <a:latin typeface="+mn-lt"/>
              </a:rPr>
              <a:t>JDE</a:t>
            </a:r>
            <a:r>
              <a:rPr lang="en-US" sz="1200" dirty="0">
                <a:latin typeface="+mn-lt"/>
              </a:rPr>
              <a:t> 2017; </a:t>
            </a:r>
            <a:r>
              <a:rPr lang="en-US" sz="1200" dirty="0" err="1">
                <a:latin typeface="+mn-lt"/>
              </a:rPr>
              <a:t>Toth</a:t>
            </a:r>
            <a:r>
              <a:rPr lang="en-US" sz="1200" dirty="0">
                <a:latin typeface="+mn-lt"/>
              </a:rPr>
              <a:t> et al. 2018; ; Janzen &amp; Carter; Tafere, Barrett &amp; Lentz; Takahashi, Barrett &amp; Ikegami - all </a:t>
            </a:r>
            <a:r>
              <a:rPr lang="en-US" sz="1200" i="1" dirty="0">
                <a:latin typeface="+mn-lt"/>
              </a:rPr>
              <a:t>AJAE </a:t>
            </a:r>
            <a:r>
              <a:rPr lang="en-US" sz="1200" dirty="0">
                <a:latin typeface="+mn-lt"/>
              </a:rPr>
              <a:t>2019; </a:t>
            </a:r>
            <a:r>
              <a:rPr lang="en-US" sz="1200" dirty="0" err="1">
                <a:latin typeface="+mn-lt"/>
              </a:rPr>
              <a:t>Gebrekidan</a:t>
            </a:r>
            <a:r>
              <a:rPr lang="en-US" sz="1200" dirty="0">
                <a:latin typeface="+mn-lt"/>
              </a:rPr>
              <a:t> et al. </a:t>
            </a:r>
            <a:r>
              <a:rPr lang="en-US" sz="1200" i="1" dirty="0">
                <a:latin typeface="+mn-lt"/>
              </a:rPr>
              <a:t>CRM</a:t>
            </a:r>
            <a:r>
              <a:rPr lang="en-US" sz="1200" dirty="0">
                <a:latin typeface="+mn-lt"/>
              </a:rPr>
              <a:t> 2019; Matsuda et al. </a:t>
            </a:r>
            <a:r>
              <a:rPr lang="en-US" sz="1200" i="1" dirty="0">
                <a:latin typeface="+mn-lt"/>
              </a:rPr>
              <a:t>GPRI </a:t>
            </a:r>
            <a:r>
              <a:rPr lang="en-US" sz="1200" dirty="0">
                <a:latin typeface="+mn-lt"/>
              </a:rPr>
              <a:t>2019; </a:t>
            </a:r>
            <a:r>
              <a:rPr lang="en-US" sz="1200" dirty="0" err="1">
                <a:latin typeface="+mn-lt"/>
              </a:rPr>
              <a:t>Noritomo</a:t>
            </a:r>
            <a:r>
              <a:rPr lang="en-US" sz="1200" dirty="0">
                <a:latin typeface="+mn-lt"/>
              </a:rPr>
              <a:t> &amp; Takahashi </a:t>
            </a:r>
            <a:r>
              <a:rPr lang="en-US" sz="1200" i="1" dirty="0">
                <a:latin typeface="+mn-lt"/>
              </a:rPr>
              <a:t>JDS</a:t>
            </a:r>
            <a:r>
              <a:rPr lang="en-US" sz="1200" dirty="0">
                <a:latin typeface="+mn-lt"/>
              </a:rPr>
              <a:t> 2020</a:t>
            </a:r>
          </a:p>
        </p:txBody>
      </p:sp>
    </p:spTree>
    <p:extLst>
      <p:ext uri="{BB962C8B-B14F-4D97-AF65-F5344CB8AC3E}">
        <p14:creationId xmlns:p14="http://schemas.microsoft.com/office/powerpoint/2010/main" val="2775546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2333</TotalTime>
  <Words>1165</Words>
  <Application>Microsoft Office PowerPoint</Application>
  <PresentationFormat>On-screen Show (4:3)</PresentationFormat>
  <Paragraphs>93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154</cp:revision>
  <dcterms:created xsi:type="dcterms:W3CDTF">2009-03-02T19:09:48Z</dcterms:created>
  <dcterms:modified xsi:type="dcterms:W3CDTF">2023-01-19T00:24:46Z</dcterms:modified>
</cp:coreProperties>
</file>